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4" r:id="rId4"/>
    <p:sldId id="285" r:id="rId5"/>
    <p:sldId id="286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6" r:id="rId24"/>
    <p:sldId id="273" r:id="rId25"/>
    <p:sldId id="274" r:id="rId26"/>
    <p:sldId id="275" r:id="rId27"/>
    <p:sldId id="277" r:id="rId28"/>
    <p:sldId id="278" r:id="rId29"/>
    <p:sldId id="279" r:id="rId30"/>
    <p:sldId id="280" r:id="rId31"/>
    <p:sldId id="281" r:id="rId3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82" autoAdjust="0"/>
    <p:restoredTop sz="94660"/>
  </p:normalViewPr>
  <p:slideViewPr>
    <p:cSldViewPr>
      <p:cViewPr>
        <p:scale>
          <a:sx n="74" d="100"/>
          <a:sy n="74" d="100"/>
        </p:scale>
        <p:origin x="-1974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E561-F363-4FB5-804C-0BD41ED0A84E}" type="datetimeFigureOut">
              <a:rPr lang="hu-HU" smtClean="0"/>
              <a:t>2014.11.19.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E9E1-A3F6-41A0-AC0A-88D9E9C067E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E561-F363-4FB5-804C-0BD41ED0A84E}" type="datetimeFigureOut">
              <a:rPr lang="hu-HU" smtClean="0"/>
              <a:t>2014.11.19.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E9E1-A3F6-41A0-AC0A-88D9E9C067E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E561-F363-4FB5-804C-0BD41ED0A84E}" type="datetimeFigureOut">
              <a:rPr lang="hu-HU" smtClean="0"/>
              <a:t>2014.11.19.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E9E1-A3F6-41A0-AC0A-88D9E9C067E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E561-F363-4FB5-804C-0BD41ED0A84E}" type="datetimeFigureOut">
              <a:rPr lang="hu-HU" smtClean="0"/>
              <a:t>2014.11.19.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E9E1-A3F6-41A0-AC0A-88D9E9C067E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E561-F363-4FB5-804C-0BD41ED0A84E}" type="datetimeFigureOut">
              <a:rPr lang="hu-HU" smtClean="0"/>
              <a:t>2014.11.19.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E9E1-A3F6-41A0-AC0A-88D9E9C067E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E561-F363-4FB5-804C-0BD41ED0A84E}" type="datetimeFigureOut">
              <a:rPr lang="hu-HU" smtClean="0"/>
              <a:t>2014.11.19.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E9E1-A3F6-41A0-AC0A-88D9E9C067E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E561-F363-4FB5-804C-0BD41ED0A84E}" type="datetimeFigureOut">
              <a:rPr lang="hu-HU" smtClean="0"/>
              <a:t>2014.11.19.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E9E1-A3F6-41A0-AC0A-88D9E9C067E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E561-F363-4FB5-804C-0BD41ED0A84E}" type="datetimeFigureOut">
              <a:rPr lang="hu-HU" smtClean="0"/>
              <a:t>2014.11.19.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E9E1-A3F6-41A0-AC0A-88D9E9C067E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E561-F363-4FB5-804C-0BD41ED0A84E}" type="datetimeFigureOut">
              <a:rPr lang="hu-HU" smtClean="0"/>
              <a:t>2014.11.19.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E9E1-A3F6-41A0-AC0A-88D9E9C067E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E561-F363-4FB5-804C-0BD41ED0A84E}" type="datetimeFigureOut">
              <a:rPr lang="hu-HU" smtClean="0"/>
              <a:t>2014.11.19.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E9E1-A3F6-41A0-AC0A-88D9E9C067E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0E561-F363-4FB5-804C-0BD41ED0A84E}" type="datetimeFigureOut">
              <a:rPr lang="hu-HU" smtClean="0"/>
              <a:t>2014.11.19.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E9E1-A3F6-41A0-AC0A-88D9E9C067E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0E561-F363-4FB5-804C-0BD41ED0A84E}" type="datetimeFigureOut">
              <a:rPr lang="hu-HU" smtClean="0"/>
              <a:t>2014.11.19.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BE9E1-A3F6-41A0-AC0A-88D9E9C067EB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u-HU" b="1" i="1" dirty="0">
                <a:latin typeface="Verdana"/>
                <a:ea typeface="Calibri"/>
                <a:cs typeface="Times New Roman"/>
              </a:rPr>
              <a:t>A legnehezebben betölthető munkakörök Magyarországon:</a:t>
            </a:r>
            <a:r>
              <a:rPr lang="hu-HU" i="1" dirty="0">
                <a:latin typeface="Verdana"/>
                <a:ea typeface="Calibri"/>
                <a:cs typeface="Times New Roman"/>
              </a:rPr>
              <a:t/>
            </a:r>
            <a:br>
              <a:rPr lang="hu-HU" i="1" dirty="0">
                <a:latin typeface="Verdana"/>
                <a:ea typeface="Calibri"/>
                <a:cs typeface="Times New Roman"/>
              </a:rPr>
            </a:br>
            <a:endParaRPr lang="hu-HU" i="1" dirty="0" smtClean="0">
              <a:latin typeface="Verdana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u-HU" i="1" dirty="0" smtClean="0">
                <a:latin typeface="Verdana"/>
                <a:ea typeface="Calibri"/>
                <a:cs typeface="Times New Roman"/>
              </a:rPr>
              <a:t>szakmunkások 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u-HU" i="1" dirty="0" smtClean="0">
                <a:latin typeface="Verdana"/>
                <a:ea typeface="Calibri"/>
                <a:cs typeface="Times New Roman"/>
              </a:rPr>
              <a:t>mérnökök 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u-HU" i="1" dirty="0" smtClean="0">
                <a:latin typeface="Verdana"/>
                <a:ea typeface="Calibri"/>
                <a:cs typeface="Times New Roman"/>
              </a:rPr>
              <a:t>értékesítők 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u-HU" i="1" dirty="0" smtClean="0">
                <a:latin typeface="Verdana"/>
                <a:ea typeface="Calibri"/>
                <a:cs typeface="Times New Roman"/>
              </a:rPr>
              <a:t>sofőrök 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u-HU" i="1" dirty="0" smtClean="0">
                <a:latin typeface="Verdana"/>
                <a:ea typeface="Calibri"/>
                <a:cs typeface="Times New Roman"/>
              </a:rPr>
              <a:t>adminisztratív, irodai és személyi asszisztensek 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u-HU" i="1" dirty="0" smtClean="0">
                <a:latin typeface="Verdana"/>
                <a:ea typeface="Calibri"/>
                <a:cs typeface="Times New Roman"/>
              </a:rPr>
              <a:t>könyvelők, pénzügyi munkatársak 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u-HU" i="1" dirty="0" smtClean="0">
                <a:latin typeface="Verdana"/>
                <a:ea typeface="Calibri"/>
                <a:cs typeface="Times New Roman"/>
              </a:rPr>
              <a:t>műszerészek 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u-HU" i="1" dirty="0" smtClean="0">
                <a:latin typeface="Verdana"/>
                <a:ea typeface="Calibri"/>
                <a:cs typeface="Times New Roman"/>
              </a:rPr>
              <a:t>vendéglátó-ipari személyzet 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u-HU" i="1" dirty="0" smtClean="0">
                <a:latin typeface="Verdana"/>
                <a:ea typeface="Calibri"/>
                <a:cs typeface="Times New Roman"/>
              </a:rPr>
              <a:t>orvosok 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u-HU" i="1" dirty="0" smtClean="0">
                <a:latin typeface="Verdana"/>
                <a:ea typeface="Calibri"/>
                <a:cs typeface="Times New Roman"/>
              </a:rPr>
              <a:t>gépkezelők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3979429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9712" y="1052736"/>
            <a:ext cx="8229600" cy="1143000"/>
          </a:xfrm>
        </p:spPr>
        <p:txBody>
          <a:bodyPr/>
          <a:lstStyle/>
          <a:p>
            <a:r>
              <a:rPr lang="hu-HU" dirty="0" smtClean="0"/>
              <a:t>Gazda</a:t>
            </a:r>
            <a:endParaRPr lang="hu-HU" dirty="0"/>
          </a:p>
        </p:txBody>
      </p:sp>
      <p:pic>
        <p:nvPicPr>
          <p:cNvPr id="4" name="Tartalom helye 3" descr="fiatal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4860032" cy="3356992"/>
          </a:xfrm>
        </p:spPr>
      </p:pic>
      <p:pic>
        <p:nvPicPr>
          <p:cNvPr id="6" name="Kép 5" descr="fiat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27376" y="3212977"/>
            <a:ext cx="5616624" cy="36450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59832" y="980728"/>
            <a:ext cx="8229600" cy="1143000"/>
          </a:xfrm>
        </p:spPr>
        <p:txBody>
          <a:bodyPr/>
          <a:lstStyle/>
          <a:p>
            <a:r>
              <a:rPr lang="hu-HU" dirty="0" smtClean="0"/>
              <a:t>Gépi </a:t>
            </a:r>
            <a:r>
              <a:rPr lang="hu-HU" dirty="0"/>
              <a:t>forgácsoló</a:t>
            </a:r>
          </a:p>
        </p:txBody>
      </p:sp>
      <p:pic>
        <p:nvPicPr>
          <p:cNvPr id="4" name="Tartalom helye 3" descr="4fd4f9d881ee9_uniqe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4716016" cy="3645024"/>
          </a:xfrm>
        </p:spPr>
      </p:pic>
      <p:pic>
        <p:nvPicPr>
          <p:cNvPr id="5" name="Kép 4" descr="gepi-forgacsolo_thum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284984"/>
            <a:ext cx="3905250" cy="3573016"/>
          </a:xfrm>
          <a:prstGeom prst="rect">
            <a:avLst/>
          </a:prstGeom>
        </p:spPr>
      </p:pic>
      <p:pic>
        <p:nvPicPr>
          <p:cNvPr id="6" name="Kép 5" descr="Péter-képei-esztergályos-0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2420888"/>
            <a:ext cx="3851920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2052736" y="3573016"/>
            <a:ext cx="8229600" cy="1143000"/>
          </a:xfrm>
        </p:spPr>
        <p:txBody>
          <a:bodyPr/>
          <a:lstStyle/>
          <a:p>
            <a:r>
              <a:rPr lang="hu-HU" dirty="0" smtClean="0"/>
              <a:t>Hegesztő</a:t>
            </a:r>
            <a:endParaRPr lang="hu-HU" dirty="0"/>
          </a:p>
        </p:txBody>
      </p:sp>
      <p:pic>
        <p:nvPicPr>
          <p:cNvPr id="4" name="Tartalom helye 3" descr="heggesztes-1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1041" cy="3573016"/>
          </a:xfrm>
        </p:spPr>
      </p:pic>
      <p:pic>
        <p:nvPicPr>
          <p:cNvPr id="5" name="Kép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420888"/>
            <a:ext cx="5004048" cy="44371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19872" y="1556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Kőműves </a:t>
            </a:r>
            <a:r>
              <a:rPr lang="hu-HU" dirty="0"/>
              <a:t>és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hidegburkoló</a:t>
            </a:r>
            <a:endParaRPr lang="hu-HU" dirty="0"/>
          </a:p>
        </p:txBody>
      </p:sp>
      <p:pic>
        <p:nvPicPr>
          <p:cNvPr id="4" name="Tartalom helye 3" descr="_p_tkez_s1_111014_1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96136" cy="3573016"/>
          </a:xfrm>
        </p:spPr>
      </p:pic>
      <p:pic>
        <p:nvPicPr>
          <p:cNvPr id="5" name="Kép 4" descr="komuves_tanfolyam_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4000" y="3284984"/>
            <a:ext cx="6350000" cy="35730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2052736" y="44371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M</a:t>
            </a:r>
            <a:r>
              <a:rPr lang="hu-HU" dirty="0" smtClean="0"/>
              <a:t>ezőgazdasági </a:t>
            </a:r>
            <a:br>
              <a:rPr lang="hu-HU" dirty="0" smtClean="0"/>
            </a:br>
            <a:r>
              <a:rPr lang="hu-HU" dirty="0" smtClean="0"/>
              <a:t>gépész</a:t>
            </a:r>
            <a:endParaRPr lang="hu-HU" dirty="0"/>
          </a:p>
        </p:txBody>
      </p:sp>
      <p:pic>
        <p:nvPicPr>
          <p:cNvPr id="4" name="Tartalom helye 3" descr="_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76056" cy="3723743"/>
          </a:xfrm>
        </p:spPr>
      </p:pic>
      <p:pic>
        <p:nvPicPr>
          <p:cNvPr id="5" name="Kép 4" descr="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3332371"/>
            <a:ext cx="5292080" cy="352562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19872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>I</a:t>
            </a:r>
            <a:r>
              <a:rPr lang="hu-HU" dirty="0" smtClean="0"/>
              <a:t>pari </a:t>
            </a:r>
            <a:r>
              <a:rPr lang="hu-HU" dirty="0"/>
              <a:t>gépész</a:t>
            </a:r>
          </a:p>
        </p:txBody>
      </p:sp>
      <p:pic>
        <p:nvPicPr>
          <p:cNvPr id="4" name="Tartalom helye 3" descr="gepes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4544" y="0"/>
            <a:ext cx="5436096" cy="4077072"/>
          </a:xfrm>
        </p:spPr>
      </p:pic>
      <p:pic>
        <p:nvPicPr>
          <p:cNvPr id="5" name="Kép 4" descr="can-stock-photo_csp87354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0559" y="3068960"/>
            <a:ext cx="6293441" cy="4475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59832" y="1052736"/>
            <a:ext cx="8229600" cy="1143000"/>
          </a:xfrm>
        </p:spPr>
        <p:txBody>
          <a:bodyPr/>
          <a:lstStyle/>
          <a:p>
            <a:r>
              <a:rPr lang="hu-HU" dirty="0" smtClean="0"/>
              <a:t>Kertész</a:t>
            </a:r>
            <a:endParaRPr lang="hu-HU" dirty="0"/>
          </a:p>
        </p:txBody>
      </p:sp>
      <p:pic>
        <p:nvPicPr>
          <p:cNvPr id="4" name="Tartalom helye 3" descr="CULTiRiS_8386_web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8064" cy="3789040"/>
          </a:xfrm>
        </p:spPr>
      </p:pic>
      <p:pic>
        <p:nvPicPr>
          <p:cNvPr id="5" name="Kép 4" descr="s.ker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3284984"/>
            <a:ext cx="5715000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43808" y="1412776"/>
            <a:ext cx="8229600" cy="1143000"/>
          </a:xfrm>
        </p:spPr>
        <p:txBody>
          <a:bodyPr/>
          <a:lstStyle/>
          <a:p>
            <a:r>
              <a:rPr lang="hu-HU" dirty="0" smtClean="0"/>
              <a:t>Szerszámkészítő</a:t>
            </a:r>
            <a:endParaRPr lang="hu-HU" dirty="0"/>
          </a:p>
        </p:txBody>
      </p:sp>
      <p:pic>
        <p:nvPicPr>
          <p:cNvPr id="4" name="Tartalom helye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83968" cy="3907920"/>
          </a:xfrm>
        </p:spPr>
      </p:pic>
      <p:pic>
        <p:nvPicPr>
          <p:cNvPr id="5" name="Kép 4" descr="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693323"/>
            <a:ext cx="4680520" cy="416467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718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Szociális gondozó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/>
              <a:t>és ápoló</a:t>
            </a:r>
          </a:p>
        </p:txBody>
      </p:sp>
      <p:pic>
        <p:nvPicPr>
          <p:cNvPr id="4" name="Tartalom helye 3" descr="szocialisgondozo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013339" cy="4525963"/>
          </a:xfrm>
        </p:spPr>
      </p:pic>
      <p:pic>
        <p:nvPicPr>
          <p:cNvPr id="5" name="Kép 4" descr="hajduboszormeny20120404-12_03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484784"/>
            <a:ext cx="5472608" cy="2760340"/>
          </a:xfrm>
          <a:prstGeom prst="rect">
            <a:avLst/>
          </a:prstGeom>
        </p:spPr>
      </p:pic>
      <p:pic>
        <p:nvPicPr>
          <p:cNvPr id="6" name="Kép 5" descr="oregotth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4581128"/>
            <a:ext cx="6624736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2052736" y="0"/>
            <a:ext cx="8229600" cy="1143000"/>
          </a:xfrm>
        </p:spPr>
        <p:txBody>
          <a:bodyPr/>
          <a:lstStyle/>
          <a:p>
            <a:r>
              <a:rPr lang="hu-HU" dirty="0" smtClean="0"/>
              <a:t>Villanyszerelő</a:t>
            </a:r>
            <a:endParaRPr lang="hu-HU" dirty="0"/>
          </a:p>
        </p:txBody>
      </p:sp>
      <p:pic>
        <p:nvPicPr>
          <p:cNvPr id="4" name="Tartalom helye 3" descr="csizmak.tavvezete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564904" y="908720"/>
            <a:ext cx="8229600" cy="4396958"/>
          </a:xfrm>
        </p:spPr>
      </p:pic>
      <p:pic>
        <p:nvPicPr>
          <p:cNvPr id="5" name="Kép 4" descr="letölté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0"/>
            <a:ext cx="5076056" cy="2636912"/>
          </a:xfrm>
          <a:prstGeom prst="rect">
            <a:avLst/>
          </a:prstGeom>
        </p:spPr>
      </p:pic>
      <p:pic>
        <p:nvPicPr>
          <p:cNvPr id="6" name="Kép 5" descr="villan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924944"/>
            <a:ext cx="4572000" cy="3933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Szabolcs Szatmár </a:t>
            </a:r>
            <a:r>
              <a:rPr lang="hu-HU" sz="3600" dirty="0"/>
              <a:t>B</a:t>
            </a:r>
            <a:r>
              <a:rPr lang="hu-HU" sz="3600" dirty="0" smtClean="0"/>
              <a:t>ereg megye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ács</a:t>
            </a:r>
            <a:r>
              <a:rPr lang="hu-H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épület- </a:t>
            </a:r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és </a:t>
            </a:r>
            <a:r>
              <a:rPr lang="hu-H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szerkezetlakatos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gazda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gépi </a:t>
            </a:r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forgácsoló</a:t>
            </a:r>
            <a:r>
              <a:rPr lang="hu-H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hegesztő</a:t>
            </a:r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ipari </a:t>
            </a:r>
            <a:r>
              <a:rPr lang="hu-H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gépész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mezőgazdasági </a:t>
            </a:r>
            <a:r>
              <a:rPr lang="hu-H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gépész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pék</a:t>
            </a:r>
            <a:r>
              <a:rPr lang="hu-H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szerszámkészítő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szociális gondozó és ápoló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795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7565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K</a:t>
            </a:r>
            <a:r>
              <a:rPr lang="hu-HU" dirty="0" smtClean="0"/>
              <a:t>özponti fűtés- és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/>
              <a:t>gázhálózat-rendszerszerelő</a:t>
            </a:r>
          </a:p>
        </p:txBody>
      </p:sp>
      <p:pic>
        <p:nvPicPr>
          <p:cNvPr id="4" name="Tartalom helye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5580112" cy="2952328"/>
          </a:xfrm>
        </p:spPr>
      </p:pic>
      <p:pic>
        <p:nvPicPr>
          <p:cNvPr id="5" name="Kép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299934"/>
            <a:ext cx="4716016" cy="355806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19872" y="836712"/>
            <a:ext cx="8229600" cy="1143000"/>
          </a:xfrm>
        </p:spPr>
        <p:txBody>
          <a:bodyPr/>
          <a:lstStyle/>
          <a:p>
            <a:r>
              <a:rPr lang="hu-HU" dirty="0" smtClean="0"/>
              <a:t>Női </a:t>
            </a:r>
            <a:r>
              <a:rPr lang="hu-HU" dirty="0"/>
              <a:t>szabó</a:t>
            </a:r>
          </a:p>
        </p:txBody>
      </p:sp>
      <p:pic>
        <p:nvPicPr>
          <p:cNvPr id="4" name="Tartalom helye 3" descr="ni_szab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5364088" cy="3861048"/>
          </a:xfrm>
        </p:spPr>
      </p:pic>
      <p:pic>
        <p:nvPicPr>
          <p:cNvPr id="5" name="Kép 4" descr="szakmak_noi_szab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996952"/>
            <a:ext cx="5724128" cy="386104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99792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Víz-,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/>
              <a:t>csatorna- </a:t>
            </a:r>
            <a:r>
              <a:rPr lang="hu-HU" dirty="0" smtClean="0"/>
              <a:t>és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/>
              <a:t>közműrendszer-szerelő</a:t>
            </a:r>
          </a:p>
        </p:txBody>
      </p:sp>
      <p:pic>
        <p:nvPicPr>
          <p:cNvPr id="4" name="Tartalom helye 3" descr="viz_kozmu_szerel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52536" y="0"/>
            <a:ext cx="4572000" cy="3284984"/>
          </a:xfrm>
        </p:spPr>
      </p:pic>
      <p:pic>
        <p:nvPicPr>
          <p:cNvPr id="5" name="Kép 4" descr="electrofus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573016"/>
            <a:ext cx="7560840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66728" y="404664"/>
            <a:ext cx="5277272" cy="1143000"/>
          </a:xfrm>
        </p:spPr>
        <p:txBody>
          <a:bodyPr/>
          <a:lstStyle/>
          <a:p>
            <a:r>
              <a:rPr lang="hu-HU" dirty="0" smtClean="0"/>
              <a:t>Asztalos</a:t>
            </a:r>
            <a:endParaRPr lang="hu-HU" dirty="0"/>
          </a:p>
        </p:txBody>
      </p:sp>
      <p:pic>
        <p:nvPicPr>
          <p:cNvPr id="4" name="Tartalom helye 3" descr="asztalos-tanfoly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27984" cy="2996952"/>
          </a:xfrm>
        </p:spPr>
      </p:pic>
      <p:pic>
        <p:nvPicPr>
          <p:cNvPr id="5" name="Kép 4" descr="asztalo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17640"/>
            <a:ext cx="4176464" cy="3240360"/>
          </a:xfrm>
          <a:prstGeom prst="rect">
            <a:avLst/>
          </a:prstGeom>
        </p:spPr>
      </p:pic>
      <p:pic>
        <p:nvPicPr>
          <p:cNvPr id="6" name="Kép 5" descr="asztalos_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4000" y="1844824"/>
            <a:ext cx="508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8229600" cy="1143000"/>
          </a:xfrm>
        </p:spPr>
        <p:txBody>
          <a:bodyPr/>
          <a:lstStyle/>
          <a:p>
            <a:r>
              <a:rPr lang="hu-HU" dirty="0" smtClean="0"/>
              <a:t>Elektronikai </a:t>
            </a:r>
            <a:r>
              <a:rPr lang="hu-HU" dirty="0"/>
              <a:t>műszerész</a:t>
            </a:r>
          </a:p>
        </p:txBody>
      </p:sp>
      <p:pic>
        <p:nvPicPr>
          <p:cNvPr id="4" name="Tartalom helye 3" descr="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016572" cy="4525963"/>
          </a:xfrm>
        </p:spPr>
      </p:pic>
      <p:pic>
        <p:nvPicPr>
          <p:cNvPr id="5" name="Kép 4" descr="muszeres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556792"/>
            <a:ext cx="3810000" cy="5080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8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124745"/>
            <a:ext cx="5436096" cy="3625834"/>
          </a:xfrm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u-HU" dirty="0" err="1" smtClean="0"/>
              <a:t>Mechatronikus-karbantartó</a:t>
            </a:r>
            <a:endParaRPr lang="hu-HU" dirty="0"/>
          </a:p>
        </p:txBody>
      </p:sp>
      <p:pic>
        <p:nvPicPr>
          <p:cNvPr id="6" name="Kép 5" descr="audi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6018" y="3501009"/>
            <a:ext cx="4527982" cy="335699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3768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Húsipari </a:t>
            </a:r>
            <a:br>
              <a:rPr lang="hu-HU" dirty="0" smtClean="0"/>
            </a:br>
            <a:r>
              <a:rPr lang="hu-HU" dirty="0" smtClean="0"/>
              <a:t>termék-gyártó</a:t>
            </a:r>
            <a:endParaRPr lang="hu-HU" dirty="0"/>
          </a:p>
        </p:txBody>
      </p:sp>
      <p:pic>
        <p:nvPicPr>
          <p:cNvPr id="4" name="Tartalom helye 3" descr="hus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8024" cy="3284984"/>
          </a:xfrm>
        </p:spPr>
      </p:pic>
      <p:pic>
        <p:nvPicPr>
          <p:cNvPr id="5" name="Kép 4" descr="hu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1392" y="3401616"/>
            <a:ext cx="5472608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hu-HU" dirty="0" smtClean="0"/>
              <a:t>Járműipari fémalkatrész-gyártó</a:t>
            </a:r>
            <a:endParaRPr lang="hu-HU" dirty="0"/>
          </a:p>
        </p:txBody>
      </p:sp>
      <p:pic>
        <p:nvPicPr>
          <p:cNvPr id="4" name="Tartalom helye 3" descr="2_500x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4762500" cy="3171825"/>
          </a:xfrm>
        </p:spPr>
      </p:pic>
      <p:pic>
        <p:nvPicPr>
          <p:cNvPr id="5" name="Kép 4" descr="0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429000"/>
            <a:ext cx="5076056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8696" y="620688"/>
            <a:ext cx="5565304" cy="1143000"/>
          </a:xfrm>
        </p:spPr>
        <p:txBody>
          <a:bodyPr/>
          <a:lstStyle/>
          <a:p>
            <a:r>
              <a:rPr lang="hu-HU" dirty="0" smtClean="0"/>
              <a:t>Szakács</a:t>
            </a:r>
            <a:endParaRPr lang="hu-HU" dirty="0"/>
          </a:p>
        </p:txBody>
      </p:sp>
      <p:pic>
        <p:nvPicPr>
          <p:cNvPr id="4" name="Tartalom helye 3" descr="szakac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48309" cy="3356991"/>
          </a:xfrm>
        </p:spPr>
      </p:pic>
      <p:pic>
        <p:nvPicPr>
          <p:cNvPr id="5" name="Kép 4" descr="szakács_2-200x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844824"/>
            <a:ext cx="2411760" cy="5013176"/>
          </a:xfrm>
          <a:prstGeom prst="rect">
            <a:avLst/>
          </a:prstGeom>
        </p:spPr>
      </p:pic>
      <p:pic>
        <p:nvPicPr>
          <p:cNvPr id="6" name="Kép 5" descr="composite_385_20100319100600_5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3284984"/>
            <a:ext cx="3810000" cy="357301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64088" y="476672"/>
            <a:ext cx="4114800" cy="1143000"/>
          </a:xfrm>
        </p:spPr>
        <p:txBody>
          <a:bodyPr/>
          <a:lstStyle/>
          <a:p>
            <a:r>
              <a:rPr lang="hu-HU" dirty="0"/>
              <a:t>CNC gépkezelő</a:t>
            </a:r>
          </a:p>
        </p:txBody>
      </p:sp>
      <p:pic>
        <p:nvPicPr>
          <p:cNvPr id="4" name="Tartalom helye 3" descr="cnc-kozpo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544616" cy="3312368"/>
          </a:xfrm>
        </p:spPr>
      </p:pic>
      <p:pic>
        <p:nvPicPr>
          <p:cNvPr id="5" name="Kép 4" descr="cnc_machine_42_20100210110924_8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8886" y="3284984"/>
            <a:ext cx="6085114" cy="35730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48672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u-HU" sz="37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</a:t>
            </a:r>
            <a:r>
              <a:rPr lang="hu-H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</a:t>
            </a:r>
            <a:r>
              <a:rPr lang="hu-HU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zakképzetlen </a:t>
            </a:r>
            <a:r>
              <a:rPr lang="hu-HU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fizikai </a:t>
            </a:r>
            <a:r>
              <a:rPr lang="hu-HU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munkakörök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u-H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hu-H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hu-H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hu-HU" sz="29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hu-H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Mosónő</a:t>
            </a:r>
          </a:p>
          <a:p>
            <a:pPr marL="457200" lvl="1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u-H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- Vasalónő</a:t>
            </a:r>
          </a:p>
          <a:p>
            <a:pPr marL="457200" lvl="1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u-HU" sz="33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Szakképzett </a:t>
            </a:r>
            <a:r>
              <a:rPr lang="hu-HU" sz="33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fizikai </a:t>
            </a:r>
            <a:r>
              <a:rPr lang="hu-HU" sz="33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munkakörök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hu-HU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hu-HU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hu-HU" sz="2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hu-H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Cipész, cipőkészítő, </a:t>
            </a:r>
            <a:r>
              <a:rPr lang="hu-HU" sz="29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-javító</a:t>
            </a:r>
            <a:r>
              <a:rPr lang="hu-H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hu-H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hu-H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Egészségügyi, oktatási szolgáltatási foglalkozások</a:t>
            </a:r>
            <a:br>
              <a:rPr lang="hu-H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hu-H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Baromfitartó és –tenyésző</a:t>
            </a:r>
            <a:br>
              <a:rPr lang="hu-H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hu-H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Egyéb fémmegmunkáló, </a:t>
            </a:r>
            <a:r>
              <a:rPr lang="hu-HU" sz="29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-felületkezelő</a:t>
            </a:r>
            <a:r>
              <a:rPr lang="hu-H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hu-H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hu-H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Szarvasmarhatartó és –tenyésztő</a:t>
            </a:r>
            <a:br>
              <a:rPr lang="hu-H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hu-H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Mezőgazdasági gép-(motor-) szerelő, </a:t>
            </a:r>
            <a:r>
              <a:rPr lang="hu-HU" sz="29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-javító</a:t>
            </a:r>
            <a:r>
              <a:rPr lang="hu-H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hu-H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hu-H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Malomipari munkás</a:t>
            </a:r>
            <a:br>
              <a:rPr lang="hu-H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hu-H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Erdészeti mag- és csemetenevelő</a:t>
            </a:r>
            <a:br>
              <a:rPr lang="hu-H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hu-H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Egyéb textilipari foglalkozások</a:t>
            </a:r>
            <a:br>
              <a:rPr lang="hu-H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hu-H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Épületasztalos</a:t>
            </a:r>
            <a:br>
              <a:rPr lang="hu-H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hu-H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Szerszámkészítő</a:t>
            </a:r>
            <a:br>
              <a:rPr lang="hu-H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hu-H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Üvegező</a:t>
            </a:r>
            <a:br>
              <a:rPr lang="hu-H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hu-HU" sz="29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Elektroműszerész</a:t>
            </a:r>
            <a:r>
              <a:rPr lang="hu-HU" sz="29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hu-HU" sz="29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hu-HU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hu-HU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45987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63480" y="0"/>
            <a:ext cx="4680520" cy="1935088"/>
          </a:xfrm>
        </p:spPr>
        <p:txBody>
          <a:bodyPr>
            <a:normAutofit/>
          </a:bodyPr>
          <a:lstStyle/>
          <a:p>
            <a:r>
              <a:rPr lang="hu-HU" dirty="0"/>
              <a:t>Z</a:t>
            </a:r>
            <a:r>
              <a:rPr lang="hu-HU" dirty="0" smtClean="0"/>
              <a:t>öldség- </a:t>
            </a:r>
            <a:r>
              <a:rPr lang="hu-HU" dirty="0"/>
              <a:t>és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gyümölcstermesztő</a:t>
            </a:r>
            <a:endParaRPr lang="hu-HU" dirty="0"/>
          </a:p>
        </p:txBody>
      </p:sp>
      <p:pic>
        <p:nvPicPr>
          <p:cNvPr id="4" name="Tartalom helye 3" descr="20130218-kiskertek-bitosithatnak-a-csaladok-napi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48472" cy="4525963"/>
          </a:xfrm>
        </p:spPr>
      </p:pic>
      <p:pic>
        <p:nvPicPr>
          <p:cNvPr id="5" name="Kép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3480" y="2852936"/>
            <a:ext cx="4680520" cy="400506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03848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Gyártósori </a:t>
            </a:r>
            <a:br>
              <a:rPr lang="hu-HU" dirty="0" smtClean="0"/>
            </a:br>
            <a:r>
              <a:rPr lang="hu-HU" dirty="0" smtClean="0"/>
              <a:t>gépbeállító</a:t>
            </a:r>
            <a:endParaRPr lang="hu-HU" dirty="0"/>
          </a:p>
        </p:txBody>
      </p:sp>
      <p:pic>
        <p:nvPicPr>
          <p:cNvPr id="4" name="Tartalom helye 3" descr="bosch_kozlemeny_20130925 (1)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4008" cy="3212976"/>
          </a:xfrm>
        </p:spPr>
      </p:pic>
      <p:pic>
        <p:nvPicPr>
          <p:cNvPr id="5" name="Kép 4" descr="bosch_miskolc_tanul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3289" y="2882467"/>
            <a:ext cx="5300711" cy="39755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539552" y="836713"/>
            <a:ext cx="7704856" cy="4336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u-HU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Szellemi </a:t>
            </a:r>
            <a:r>
              <a:rPr lang="hu-HU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munkakörök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hu-HU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</a:t>
            </a:r>
            <a:r>
              <a:rPr lang="hu-H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Irodai 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adminisztrátor, írnok</a:t>
            </a:r>
            <a:b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hu-H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Egyéb 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középfokú tanintézeti oktató</a:t>
            </a:r>
            <a:b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hu-H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Minőségi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műszaki, biztonsági ellenőr</a:t>
            </a:r>
            <a:b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hu-H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Szakorvos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hu-H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Kereskedelmi 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szervező</a:t>
            </a:r>
            <a:b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hu-H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Diszpécser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hu-H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Gépészmérnök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hu-H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Anyaggazdálkodó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anyagbeszerző</a:t>
            </a:r>
            <a:b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hu-H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Dietetikus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hu-H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Pénzintézeti 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fizetési és betétforgalmat lebonyolító ügyintéző</a:t>
            </a:r>
            <a:b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hu-H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- Szociális </a:t>
            </a:r>
            <a:r>
              <a:rPr lang="hu-H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ápoló, gondozó</a:t>
            </a:r>
            <a:endParaRPr lang="hu-H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321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Duális Képzés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55000" lnSpcReduction="20000"/>
          </a:bodyPr>
          <a:lstStyle/>
          <a:p>
            <a:r>
              <a:rPr lang="hu-HU" dirty="0"/>
              <a:t>Duális képzés alatt olyan képzési formát értünk, melynek keretében az elméleti képzés szakiskolákban, a gyakorlati képzés pedig gazdálkodónál (üzemekben, vállalatoknál) történik. Az gazdálkodó és az iskola kiegészíti egymást. </a:t>
            </a:r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iskolákban az általános műveltséget és a szakelméleti ismereteket közvetítő tárgyak oktatása folyik, valamint 9. évfolyamon a tanműhelyben folyó gyakorlati képzés során a szakmai alapok elsajátítása történik meg.</a:t>
            </a:r>
          </a:p>
          <a:p>
            <a:pPr marL="0" indent="0">
              <a:buNone/>
            </a:pPr>
            <a:r>
              <a:rPr lang="hu-HU" dirty="0"/>
              <a:t> </a:t>
            </a:r>
          </a:p>
          <a:p>
            <a:r>
              <a:rPr lang="hu-HU" dirty="0"/>
              <a:t>A gyakorlati (üzemi) képzésben –gazdálkodónál- pedig a szakmai képességek fejlesztésén és a szakmai gyakorlati ismeretek elsajátításán van a hangsúly. </a:t>
            </a:r>
          </a:p>
          <a:p>
            <a:r>
              <a:rPr lang="hu-HU" dirty="0"/>
              <a:t> </a:t>
            </a:r>
          </a:p>
          <a:p>
            <a:r>
              <a:rPr lang="hu-HU" dirty="0"/>
              <a:t>Az iskola és a gazdálkodó célja egy magasan képzett szakembergárda létrehozása, valamint az általános és szakmai műveltség helyes arányának kialakítása korszerű és modern ismeretanyag elsajátításával.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A duális képzés előnye a tanuló számára, hogy közvetlen kapcsolatot alakul ki a tanuló és a munkaerő-piac között és valós munkakörnyezetben sajátíthatja el a szakma alapjait.</a:t>
            </a:r>
          </a:p>
          <a:p>
            <a:r>
              <a:rPr lang="hu-HU" dirty="0"/>
              <a:t>A gazdálkodó számára is előnyt jelent a duális képzés, hiszen lehetősége van közvetlenül a tanulói közül biztosítani a szakmai </a:t>
            </a:r>
            <a:r>
              <a:rPr lang="hu-HU" dirty="0" smtClean="0"/>
              <a:t>utánpótlását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41522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83768" y="1196752"/>
            <a:ext cx="7772400" cy="1470025"/>
          </a:xfrm>
        </p:spPr>
        <p:txBody>
          <a:bodyPr/>
          <a:lstStyle/>
          <a:p>
            <a:r>
              <a:rPr lang="hu-HU" dirty="0" smtClean="0"/>
              <a:t>Ács</a:t>
            </a:r>
            <a:endParaRPr lang="hu-HU" dirty="0"/>
          </a:p>
        </p:txBody>
      </p:sp>
      <p:pic>
        <p:nvPicPr>
          <p:cNvPr id="4" name="Kép 3" descr="á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98191" cy="3096344"/>
          </a:xfrm>
          <a:prstGeom prst="rect">
            <a:avLst/>
          </a:prstGeom>
        </p:spPr>
      </p:pic>
      <p:pic>
        <p:nvPicPr>
          <p:cNvPr id="5" name="Kép 4" descr="acs_allvanyoz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4000" y="3048000"/>
            <a:ext cx="635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8229600" cy="1143000"/>
          </a:xfrm>
        </p:spPr>
        <p:txBody>
          <a:bodyPr/>
          <a:lstStyle/>
          <a:p>
            <a:r>
              <a:rPr lang="hu-HU" dirty="0" smtClean="0"/>
              <a:t>Bádogos</a:t>
            </a:r>
            <a:endParaRPr lang="hu-HU" dirty="0"/>
          </a:p>
        </p:txBody>
      </p:sp>
      <p:pic>
        <p:nvPicPr>
          <p:cNvPr id="4" name="Tartalom helye 3" descr="bado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90774" cy="4525963"/>
          </a:xfrm>
        </p:spPr>
      </p:pic>
      <p:pic>
        <p:nvPicPr>
          <p:cNvPr id="5" name="Kép 4" descr="Bádog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772816"/>
            <a:ext cx="5364088" cy="50851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8782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Finommechanikai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/>
              <a:t>műszerész</a:t>
            </a:r>
          </a:p>
        </p:txBody>
      </p:sp>
      <p:pic>
        <p:nvPicPr>
          <p:cNvPr id="4" name="Tartalom helye 3" descr="456994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00625" cy="3333750"/>
          </a:xfrm>
        </p:spPr>
      </p:pic>
      <p:pic>
        <p:nvPicPr>
          <p:cNvPr id="5" name="Kép 4" descr="p01001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55368" y="3356992"/>
            <a:ext cx="5688632" cy="35010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u-HU" dirty="0" smtClean="0"/>
              <a:t>Épület- </a:t>
            </a:r>
            <a:r>
              <a:rPr lang="hu-HU" dirty="0"/>
              <a:t>és szerkezetlakatos</a:t>
            </a:r>
          </a:p>
        </p:txBody>
      </p:sp>
      <p:pic>
        <p:nvPicPr>
          <p:cNvPr id="4" name="Tartalom helye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4644008" cy="3168352"/>
          </a:xfrm>
        </p:spPr>
      </p:pic>
      <p:pic>
        <p:nvPicPr>
          <p:cNvPr id="5" name="Kép 4" descr="szerkezetlakat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7725" y="2780928"/>
            <a:ext cx="4486275" cy="40770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148</Words>
  <Application>Microsoft Office PowerPoint</Application>
  <PresentationFormat>Diavetítés a képernyőre (4:3 oldalarány)</PresentationFormat>
  <Paragraphs>64</Paragraphs>
  <Slides>31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2" baseType="lpstr">
      <vt:lpstr>Office-téma</vt:lpstr>
      <vt:lpstr>PowerPoint bemutató</vt:lpstr>
      <vt:lpstr>Szabolcs Szatmár Bereg megye</vt:lpstr>
      <vt:lpstr>PowerPoint bemutató</vt:lpstr>
      <vt:lpstr>PowerPoint bemutató</vt:lpstr>
      <vt:lpstr>Duális Képzés</vt:lpstr>
      <vt:lpstr>Ács</vt:lpstr>
      <vt:lpstr>Bádogos</vt:lpstr>
      <vt:lpstr>Finommechanikai  műszerész</vt:lpstr>
      <vt:lpstr>Épület- és szerkezetlakatos</vt:lpstr>
      <vt:lpstr>Gazda</vt:lpstr>
      <vt:lpstr>Gépi forgácsoló</vt:lpstr>
      <vt:lpstr>Hegesztő</vt:lpstr>
      <vt:lpstr>Kőműves és  hidegburkoló</vt:lpstr>
      <vt:lpstr>Mezőgazdasági  gépész</vt:lpstr>
      <vt:lpstr> Ipari gépész</vt:lpstr>
      <vt:lpstr>Kertész</vt:lpstr>
      <vt:lpstr>Szerszámkészítő</vt:lpstr>
      <vt:lpstr>Szociális gondozó  és ápoló</vt:lpstr>
      <vt:lpstr>Villanyszerelő</vt:lpstr>
      <vt:lpstr>Központi fűtés- és  gázhálózat-rendszerszerelő</vt:lpstr>
      <vt:lpstr>Női szabó</vt:lpstr>
      <vt:lpstr>Víz-,  csatorna- és  közműrendszer-szerelő</vt:lpstr>
      <vt:lpstr>Asztalos</vt:lpstr>
      <vt:lpstr>Elektronikai műszerész</vt:lpstr>
      <vt:lpstr>Mechatronikus-karbantartó</vt:lpstr>
      <vt:lpstr>Húsipari  termék-gyártó</vt:lpstr>
      <vt:lpstr>Járműipari fémalkatrész-gyártó</vt:lpstr>
      <vt:lpstr>Szakács</vt:lpstr>
      <vt:lpstr>CNC gépkezelő</vt:lpstr>
      <vt:lpstr>Zöldség- és  gyümölcstermesztő</vt:lpstr>
      <vt:lpstr>Gyártósori  gépbeállító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Ács</dc:title>
  <dc:creator>tekisszajos</dc:creator>
  <cp:lastModifiedBy>Melinda</cp:lastModifiedBy>
  <cp:revision>27</cp:revision>
  <dcterms:created xsi:type="dcterms:W3CDTF">2014-11-05T19:35:08Z</dcterms:created>
  <dcterms:modified xsi:type="dcterms:W3CDTF">2014-11-19T10:14:09Z</dcterms:modified>
</cp:coreProperties>
</file>