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8" r:id="rId1"/>
  </p:sldMasterIdLst>
  <p:notesMasterIdLst>
    <p:notesMasterId r:id="rId18"/>
  </p:notesMasterIdLst>
  <p:handoutMasterIdLst>
    <p:handoutMasterId r:id="rId19"/>
  </p:handoutMasterIdLst>
  <p:sldIdLst>
    <p:sldId id="900" r:id="rId2"/>
    <p:sldId id="1059" r:id="rId3"/>
    <p:sldId id="1060" r:id="rId4"/>
    <p:sldId id="1030" r:id="rId5"/>
    <p:sldId id="1039" r:id="rId6"/>
    <p:sldId id="1061" r:id="rId7"/>
    <p:sldId id="1062" r:id="rId8"/>
    <p:sldId id="1063" r:id="rId9"/>
    <p:sldId id="1064" r:id="rId10"/>
    <p:sldId id="1065" r:id="rId11"/>
    <p:sldId id="1067" r:id="rId12"/>
    <p:sldId id="1071" r:id="rId13"/>
    <p:sldId id="1068" r:id="rId14"/>
    <p:sldId id="1069" r:id="rId15"/>
    <p:sldId id="1070" r:id="rId16"/>
    <p:sldId id="1044" r:id="rId17"/>
  </p:sldIdLst>
  <p:sldSz cx="9906000" cy="6858000" type="A4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ＭＳ Ｐゴシック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CC00"/>
    <a:srgbClr val="FFFF00"/>
    <a:srgbClr val="0033CC"/>
    <a:srgbClr val="003300"/>
    <a:srgbClr val="336600"/>
    <a:srgbClr val="FF3300"/>
    <a:srgbClr val="05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 autoAdjust="0"/>
    <p:restoredTop sz="94660"/>
  </p:normalViewPr>
  <p:slideViewPr>
    <p:cSldViewPr>
      <p:cViewPr>
        <p:scale>
          <a:sx n="114" d="100"/>
          <a:sy n="114" d="100"/>
        </p:scale>
        <p:origin x="-594" y="-24"/>
      </p:cViewPr>
      <p:guideLst>
        <p:guide orient="horz" pos="240"/>
        <p:guide orient="horz" pos="3748"/>
        <p:guide orient="horz" pos="912"/>
        <p:guide orient="horz" pos="3113"/>
        <p:guide orient="horz" pos="672"/>
        <p:guide pos="1442"/>
        <p:guide pos="4128"/>
        <p:guide pos="126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374" y="-96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65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781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56775"/>
            <a:ext cx="30765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DBC7B31-0EE7-4EF4-B7DE-EFD7781864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6763"/>
            <a:ext cx="554672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2513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2" rIns="96646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pitchFamily="2" charset="0"/>
              </a:defRPr>
            </a:lvl1pPr>
          </a:lstStyle>
          <a:p>
            <a:fld id="{75825095-84B6-4324-9315-04F7BA1D4A9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389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99CB44-A911-47F1-8321-CDA39D2A0D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A2EE2-0CA6-475E-B395-0EC9A7704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35F9B-7039-4AF3-8F3F-6BC103303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549275"/>
            <a:ext cx="70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0" descr="szines_nag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54927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38235-AB79-4C1F-A236-8DD6929F5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pic>
        <p:nvPicPr>
          <p:cNvPr id="8" name="Picture 8" descr="heroe"/>
          <p:cNvPicPr>
            <a:picLocks noChangeAspect="1" noChangeArrowheads="1"/>
          </p:cNvPicPr>
          <p:nvPr userDrawn="1"/>
        </p:nvPicPr>
        <p:blipFill>
          <a:blip r:embed="rId2" cstate="print"/>
          <a:srcRect l="1602"/>
          <a:stretch>
            <a:fillRect/>
          </a:stretch>
        </p:blipFill>
        <p:spPr bwMode="auto">
          <a:xfrm>
            <a:off x="1784350" y="541338"/>
            <a:ext cx="1801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C65DF-FD8A-42E9-AF14-43CFD54F5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ávnyíl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99CB44-A911-47F1-8321-CDA39D2A0D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6DD30-0FCF-4F54-B837-2366C31F0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918D3-FD53-4724-B955-0AE70C4112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20D71-81E9-4F27-AB8F-5A82DFE81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43DB-F6C9-47C8-89A9-ADE00AAA4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2A0FEE-8956-45C8-BD49-6F9EBD3DA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526194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C31BB1-FF52-4C85-B008-A4096D4DFB1A}" type="datetimeFigureOut">
              <a:rPr lang="hu-HU" smtClean="0"/>
              <a:pPr/>
              <a:t>2014.12.21.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99CB44-A911-47F1-8321-CDA39D2A0D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16" name="Picture 5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3513" y="549275"/>
            <a:ext cx="70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0" descr="szines_nagy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2188" y="54927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ransition>
    <p:pull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1.jpeg"/><Relationship Id="rId7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image" Target="../media/image9.emf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272480" y="4941168"/>
            <a:ext cx="9432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 smtClean="0"/>
              <a:t> A 99,4 SUNSHINE FM BEMUTATÁSA, FELÉPÍTÉSE</a:t>
            </a:r>
            <a:r>
              <a:rPr lang="en-GB" dirty="0"/>
              <a:t>	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921875" cy="425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3259138" cy="1162050"/>
          </a:xfrm>
        </p:spPr>
        <p:txBody>
          <a:bodyPr/>
          <a:lstStyle/>
          <a:p>
            <a:r>
              <a:rPr lang="hu-HU" sz="1800" dirty="0" smtClean="0"/>
              <a:t>MŰSOR - MŰSORVEZETŐK</a:t>
            </a:r>
            <a:endParaRPr lang="hu-HU" sz="1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>
          <a:xfrm>
            <a:off x="560512" y="980728"/>
            <a:ext cx="3259138" cy="46910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dirty="0" smtClean="0"/>
              <a:t>Feladata:</a:t>
            </a:r>
          </a:p>
          <a:p>
            <a:pPr algn="l"/>
            <a:r>
              <a:rPr lang="hu-HU" dirty="0" smtClean="0"/>
              <a:t> - saját műsorának tartalmi és technikai kivitelezése</a:t>
            </a:r>
          </a:p>
          <a:p>
            <a:pPr algn="l"/>
            <a:r>
              <a:rPr lang="hu-HU" dirty="0" smtClean="0"/>
              <a:t> - forgatókönyv elkészítése</a:t>
            </a:r>
          </a:p>
          <a:p>
            <a:pPr algn="l"/>
            <a:r>
              <a:rPr lang="hu-HU" dirty="0" smtClean="0"/>
              <a:t> - technika kezelése</a:t>
            </a:r>
          </a:p>
          <a:p>
            <a:pPr algn="l"/>
            <a:endParaRPr lang="hu-HU" dirty="0" smtClean="0"/>
          </a:p>
          <a:p>
            <a:pPr algn="l"/>
            <a:r>
              <a:rPr lang="hu-HU" dirty="0" smtClean="0"/>
              <a:t>Szükséges képességek:</a:t>
            </a:r>
          </a:p>
          <a:p>
            <a:pPr algn="l"/>
            <a:r>
              <a:rPr lang="hu-HU" dirty="0" smtClean="0"/>
              <a:t> - jó kommunikációs képesség</a:t>
            </a:r>
          </a:p>
          <a:p>
            <a:pPr algn="l"/>
            <a:r>
              <a:rPr lang="hu-HU" dirty="0" smtClean="0"/>
              <a:t> - szép beszéd</a:t>
            </a:r>
          </a:p>
          <a:p>
            <a:pPr algn="l"/>
            <a:r>
              <a:rPr lang="hu-HU" dirty="0" smtClean="0"/>
              <a:t> - kreativitás</a:t>
            </a:r>
          </a:p>
          <a:p>
            <a:pPr algn="l"/>
            <a:r>
              <a:rPr lang="hu-HU" dirty="0" smtClean="0"/>
              <a:t> - jó problémamegoldó képesség</a:t>
            </a:r>
          </a:p>
          <a:p>
            <a:pPr algn="l"/>
            <a:endParaRPr lang="hu-HU" dirty="0" smtClean="0"/>
          </a:p>
          <a:p>
            <a:pPr algn="l"/>
            <a:r>
              <a:rPr lang="hu-HU" dirty="0" smtClean="0"/>
              <a:t>Képzések, iskolák:</a:t>
            </a:r>
          </a:p>
          <a:p>
            <a:pPr algn="l"/>
            <a:r>
              <a:rPr lang="hu-HU" dirty="0" smtClean="0"/>
              <a:t> - Kommunikáció és médiatudomány főiskolai és egyetemi szinten</a:t>
            </a:r>
          </a:p>
          <a:p>
            <a:pPr algn="l"/>
            <a:r>
              <a:rPr lang="hu-HU" dirty="0" smtClean="0"/>
              <a:t> - egyéb magánoktatás keretében szerveződő képzések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3DB-F6C9-47C8-89A9-ADE00AAA4CF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8610" name="Picture 2" descr="K:\Sali\Sali\Prezibe\Era Z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920" y="260648"/>
            <a:ext cx="2808312" cy="1859409"/>
          </a:xfrm>
          <a:prstGeom prst="rect">
            <a:avLst/>
          </a:prstGeom>
          <a:noFill/>
        </p:spPr>
      </p:pic>
      <p:pic>
        <p:nvPicPr>
          <p:cNvPr id="68611" name="Picture 3" descr="K:\Sali\Sali\Prezibe\DSC_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176" y="2348880"/>
            <a:ext cx="2828046" cy="1873141"/>
          </a:xfrm>
          <a:prstGeom prst="rect">
            <a:avLst/>
          </a:prstGeom>
          <a:noFill/>
        </p:spPr>
      </p:pic>
      <p:pic>
        <p:nvPicPr>
          <p:cNvPr id="68612" name="Picture 4" descr="K:\Sali\Sali\Prezibe\DSC_0804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896" y="4437112"/>
            <a:ext cx="3121025" cy="20812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6496" y="836712"/>
            <a:ext cx="3259138" cy="1162050"/>
          </a:xfrm>
        </p:spPr>
        <p:txBody>
          <a:bodyPr/>
          <a:lstStyle/>
          <a:p>
            <a:r>
              <a:rPr lang="hu-HU" dirty="0" smtClean="0"/>
              <a:t>HÍRSZERKESZTŐK - RIPORTEREK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>
          <a:xfrm>
            <a:off x="344488" y="1988840"/>
            <a:ext cx="3259138" cy="46910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Feladata:</a:t>
            </a:r>
          </a:p>
          <a:p>
            <a:r>
              <a:rPr lang="hu-HU" dirty="0" smtClean="0"/>
              <a:t> - a rádió óránkénti hírblokkjainak összeállítása</a:t>
            </a:r>
          </a:p>
          <a:p>
            <a:r>
              <a:rPr lang="hu-HU" dirty="0" smtClean="0"/>
              <a:t> - sajtótájékoztatókon való részvétel</a:t>
            </a:r>
          </a:p>
          <a:p>
            <a:r>
              <a:rPr lang="hu-HU" dirty="0" smtClean="0"/>
              <a:t> - riportok – interjúk szervezése és kivitelezése</a:t>
            </a:r>
          </a:p>
          <a:p>
            <a:endParaRPr lang="hu-HU" dirty="0" smtClean="0"/>
          </a:p>
          <a:p>
            <a:r>
              <a:rPr lang="hu-HU" dirty="0" smtClean="0"/>
              <a:t>Szükséges képességek:</a:t>
            </a:r>
          </a:p>
          <a:p>
            <a:r>
              <a:rPr lang="hu-HU" dirty="0" smtClean="0"/>
              <a:t> - kiváló helyesírás</a:t>
            </a:r>
          </a:p>
          <a:p>
            <a:r>
              <a:rPr lang="hu-HU" dirty="0" smtClean="0"/>
              <a:t> - jó fogalmazókészség</a:t>
            </a:r>
          </a:p>
          <a:p>
            <a:r>
              <a:rPr lang="hu-HU" dirty="0" smtClean="0"/>
              <a:t> - szép beszéd</a:t>
            </a:r>
          </a:p>
          <a:p>
            <a:r>
              <a:rPr lang="hu-HU" dirty="0" smtClean="0"/>
              <a:t> - lényeglátás</a:t>
            </a:r>
          </a:p>
          <a:p>
            <a:r>
              <a:rPr lang="hu-HU" dirty="0" smtClean="0"/>
              <a:t> - önálló munkavégzés</a:t>
            </a:r>
          </a:p>
          <a:p>
            <a:r>
              <a:rPr lang="hu-HU" dirty="0" smtClean="0"/>
              <a:t> - kitartás</a:t>
            </a:r>
          </a:p>
          <a:p>
            <a:endParaRPr lang="hu-HU" dirty="0" smtClean="0"/>
          </a:p>
          <a:p>
            <a:r>
              <a:rPr lang="hu-HU" dirty="0" smtClean="0"/>
              <a:t>Iskolák:</a:t>
            </a:r>
          </a:p>
          <a:p>
            <a:r>
              <a:rPr lang="hu-HU" dirty="0" smtClean="0"/>
              <a:t>Magyar nyelv szak</a:t>
            </a:r>
          </a:p>
          <a:p>
            <a:r>
              <a:rPr lang="hu-HU" dirty="0" smtClean="0"/>
              <a:t>Kommunikáció és médiatudomány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Tartalom helye 5" descr="564750_485549574907390_33397691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1152" y="260648"/>
            <a:ext cx="3050554" cy="2027347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3DB-F6C9-47C8-89A9-ADE00AAA4CF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Kép 6" descr="10171033_482395088556172_105335889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872" y="2492896"/>
            <a:ext cx="3311353" cy="2204119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hu-HU" sz="2000" dirty="0" smtClean="0">
                <a:solidFill>
                  <a:schemeClr val="bg2">
                    <a:lumMod val="75000"/>
                  </a:schemeClr>
                </a:solidFill>
              </a:rPr>
              <a:t>TECHNIKUS</a:t>
            </a:r>
          </a:p>
          <a:p>
            <a:pPr lvl="2">
              <a:buNone/>
            </a:pPr>
            <a:endParaRPr lang="hu-HU" sz="1400" dirty="0" smtClean="0"/>
          </a:p>
          <a:p>
            <a:pPr lvl="2">
              <a:buNone/>
            </a:pPr>
            <a:r>
              <a:rPr lang="hu-HU" sz="1400" dirty="0" smtClean="0"/>
              <a:t>Feladata: </a:t>
            </a:r>
          </a:p>
          <a:p>
            <a:pPr lvl="2"/>
            <a:r>
              <a:rPr lang="hu-HU" sz="1400" dirty="0" smtClean="0"/>
              <a:t>A rádió technikai hátterének biztosítása </a:t>
            </a:r>
          </a:p>
          <a:p>
            <a:pPr lvl="2"/>
            <a:r>
              <a:rPr lang="hu-HU" sz="1400" dirty="0" smtClean="0"/>
              <a:t>A rádiós adásvezérlő szoftver és a technikai berendezések működésének ismerete </a:t>
            </a:r>
          </a:p>
          <a:p>
            <a:endParaRPr lang="hu-HU" sz="1400" dirty="0" smtClean="0"/>
          </a:p>
          <a:p>
            <a:pPr lvl="2"/>
            <a:r>
              <a:rPr lang="hu-HU" sz="1400" dirty="0" smtClean="0"/>
              <a:t>Szükséges képességek: </a:t>
            </a:r>
          </a:p>
          <a:p>
            <a:pPr lvl="2"/>
            <a:r>
              <a:rPr lang="hu-HU" sz="1400" dirty="0" smtClean="0"/>
              <a:t>Híradástechnikai és műszaki ismeretek </a:t>
            </a:r>
          </a:p>
          <a:p>
            <a:endParaRPr lang="hu-HU" sz="1400" dirty="0" smtClean="0"/>
          </a:p>
          <a:p>
            <a:pPr lvl="2"/>
            <a:r>
              <a:rPr lang="hu-HU" sz="1400" dirty="0" smtClean="0"/>
              <a:t>Iskolák </a:t>
            </a:r>
          </a:p>
          <a:p>
            <a:pPr lvl="2"/>
            <a:r>
              <a:rPr lang="hu-HU" sz="1400" dirty="0" smtClean="0"/>
              <a:t>Középiskolai </a:t>
            </a:r>
            <a:r>
              <a:rPr lang="hu-HU" sz="1400" dirty="0" err="1" smtClean="0"/>
              <a:t>színten</a:t>
            </a:r>
            <a:r>
              <a:rPr lang="hu-HU" sz="1400" dirty="0" smtClean="0"/>
              <a:t> műszaki ismereteket adó képzés </a:t>
            </a:r>
          </a:p>
          <a:p>
            <a:pPr lvl="2"/>
            <a:r>
              <a:rPr lang="hu-HU" sz="1400" dirty="0" smtClean="0"/>
              <a:t>Főiskola/egyetem : Budapesti Műszaki Főiskola</a:t>
            </a:r>
          </a:p>
          <a:p>
            <a:endParaRPr lang="hu-HU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3DB-F6C9-47C8-89A9-ADE00AAA4CF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 descr="C:\Users\SMGPC3\Desktop\10590418_771984422840764_14753790653364949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12" y="1928802"/>
            <a:ext cx="2786082" cy="37611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D71-81E9-4F27-AB8F-5A82DFE81B0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5" descr="vizszinteslogo_feke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48680"/>
            <a:ext cx="2952328" cy="679035"/>
          </a:xfrm>
          <a:prstGeom prst="rect">
            <a:avLst/>
          </a:prstGeom>
        </p:spPr>
      </p:pic>
      <p:pic>
        <p:nvPicPr>
          <p:cNvPr id="70658" name="Picture 2" descr="K:\Sali\Sali\Prezibe\Bevállal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01" y="332657"/>
            <a:ext cx="4350216" cy="2880319"/>
          </a:xfrm>
          <a:prstGeom prst="rect">
            <a:avLst/>
          </a:prstGeom>
          <a:noFill/>
        </p:spPr>
      </p:pic>
      <p:pic>
        <p:nvPicPr>
          <p:cNvPr id="70659" name="Picture 3" descr="K:\Sali\Sali\Prezibe\DSC_0049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1916832"/>
            <a:ext cx="4596130" cy="3064867"/>
          </a:xfrm>
          <a:prstGeom prst="rect">
            <a:avLst/>
          </a:prstGeom>
          <a:noFill/>
        </p:spPr>
      </p:pic>
      <p:pic>
        <p:nvPicPr>
          <p:cNvPr id="70660" name="Picture 4" descr="C:\Users\SMGPC3\Desktop\10660283_771984469507426_231172125688793483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9024" y="3429000"/>
            <a:ext cx="439248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D71-81E9-4F27-AB8F-5A82DFE81B0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5" descr="vizszinteslogo_feke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48680"/>
            <a:ext cx="2952328" cy="679035"/>
          </a:xfrm>
          <a:prstGeom prst="rect">
            <a:avLst/>
          </a:prstGeom>
        </p:spPr>
      </p:pic>
      <p:pic>
        <p:nvPicPr>
          <p:cNvPr id="71682" name="Picture 2" descr="C:\Users\SMGPC3\Desktop\10474902_724844707554736_819281707841401600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68" y="260648"/>
            <a:ext cx="4176464" cy="2664296"/>
          </a:xfrm>
          <a:prstGeom prst="rect">
            <a:avLst/>
          </a:prstGeom>
          <a:noFill/>
        </p:spPr>
      </p:pic>
      <p:pic>
        <p:nvPicPr>
          <p:cNvPr id="71683" name="Picture 3" descr="C:\Users\SMGPC3\Desktop\10548993_748796151826258_180818880539995659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28" y="1484784"/>
            <a:ext cx="2448272" cy="4175448"/>
          </a:xfrm>
          <a:prstGeom prst="rect">
            <a:avLst/>
          </a:prstGeom>
          <a:noFill/>
        </p:spPr>
      </p:pic>
      <p:pic>
        <p:nvPicPr>
          <p:cNvPr id="71684" name="Picture 4" descr="C:\Users\SMGPC3\Desktop\10494608_750829781622895_737779006312272309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6976" y="3140968"/>
            <a:ext cx="4091063" cy="306829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D71-81E9-4F27-AB8F-5A82DFE81B0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5" descr="vizszinteslogo_feke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48680"/>
            <a:ext cx="2952328" cy="679035"/>
          </a:xfrm>
          <a:prstGeom prst="rect">
            <a:avLst/>
          </a:prstGeom>
        </p:spPr>
      </p:pic>
      <p:pic>
        <p:nvPicPr>
          <p:cNvPr id="72706" name="Picture 2" descr="C:\Users\SMGPC3\Desktop\10590418_771984422840764_14753790653364949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700808"/>
            <a:ext cx="2491780" cy="3761178"/>
          </a:xfrm>
          <a:prstGeom prst="rect">
            <a:avLst/>
          </a:prstGeom>
          <a:noFill/>
        </p:spPr>
      </p:pic>
      <p:pic>
        <p:nvPicPr>
          <p:cNvPr id="72707" name="Picture 3" descr="K:\Sali\Sali\Prezibe\DSC_1727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816" y="44624"/>
            <a:ext cx="3121025" cy="2081212"/>
          </a:xfrm>
          <a:prstGeom prst="rect">
            <a:avLst/>
          </a:prstGeom>
          <a:noFill/>
        </p:spPr>
      </p:pic>
      <p:pic>
        <p:nvPicPr>
          <p:cNvPr id="72708" name="Picture 4" descr="K:\Sali\Sali\Prezibe\Szülinap Tor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6816" y="2276872"/>
            <a:ext cx="3130782" cy="2088232"/>
          </a:xfrm>
          <a:prstGeom prst="rect">
            <a:avLst/>
          </a:prstGeom>
          <a:noFill/>
        </p:spPr>
      </p:pic>
      <p:pic>
        <p:nvPicPr>
          <p:cNvPr id="72709" name="Picture 5" descr="K:\Sali\Sali\Prezibe\szülin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6816" y="4509120"/>
            <a:ext cx="3130783" cy="2088232"/>
          </a:xfrm>
          <a:prstGeom prst="rect">
            <a:avLst/>
          </a:prstGeom>
          <a:noFill/>
        </p:spPr>
      </p:pic>
      <p:pic>
        <p:nvPicPr>
          <p:cNvPr id="72710" name="Picture 6" descr="K:\Sali\Sali\Prezibe\Szülinap töme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7176" y="44624"/>
            <a:ext cx="3080684" cy="2054816"/>
          </a:xfrm>
          <a:prstGeom prst="rect">
            <a:avLst/>
          </a:prstGeom>
          <a:noFill/>
        </p:spPr>
      </p:pic>
      <p:pic>
        <p:nvPicPr>
          <p:cNvPr id="72711" name="Picture 7" descr="K:\Sali\Sali\Prezibe\Szülinap Maj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7176" y="2250276"/>
            <a:ext cx="3085321" cy="2042820"/>
          </a:xfrm>
          <a:prstGeom prst="rect">
            <a:avLst/>
          </a:prstGeom>
          <a:noFill/>
        </p:spPr>
      </p:pic>
      <p:pic>
        <p:nvPicPr>
          <p:cNvPr id="72712" name="Picture 8" descr="K:\Sali\Sali\Prezibe\Szülinap töme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7176" y="4509120"/>
            <a:ext cx="3120926" cy="20816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ia számának helye 4"/>
          <p:cNvSpPr txBox="1">
            <a:spLocks noGrp="1"/>
          </p:cNvSpPr>
          <p:nvPr/>
        </p:nvSpPr>
        <p:spPr bwMode="auto">
          <a:xfrm>
            <a:off x="9448800" y="1143000"/>
            <a:ext cx="4572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6000" tIns="180000" rIns="36000" bIns="36000" anchor="b" anchorCtr="1"/>
          <a:lstStyle/>
          <a:p>
            <a:pPr algn="r" eaLnBrk="1" hangingPunct="1"/>
            <a:fld id="{41153D61-9216-4C15-9128-344B856D4D31}" type="slidenum">
              <a:rPr lang="en-US" sz="1200" b="1">
                <a:solidFill>
                  <a:schemeClr val="bg1"/>
                </a:solidFill>
              </a:rPr>
              <a:pPr algn="r" eaLnBrk="1" hangingPunct="1"/>
              <a:t>16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3284538"/>
            <a:ext cx="975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hu-HU" sz="2200" b="1"/>
              <a:t>Köszönöm a figyelmet!</a:t>
            </a:r>
            <a:endParaRPr lang="en-US" sz="1600" b="1"/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920750" y="3284538"/>
            <a:ext cx="1655763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hu-HU"/>
          </a:p>
        </p:txBody>
      </p:sp>
      <p:pic>
        <p:nvPicPr>
          <p:cNvPr id="6" name="Picture 5" descr="vizszinteslogo_feke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48680"/>
            <a:ext cx="2952328" cy="679035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84784"/>
            <a:ext cx="7187208" cy="1143000"/>
          </a:xfrm>
        </p:spPr>
        <p:txBody>
          <a:bodyPr/>
          <a:lstStyle/>
          <a:p>
            <a:pPr algn="ctr"/>
            <a:r>
              <a:rPr lang="hu-HU" b="1" dirty="0" smtClean="0"/>
              <a:t>Média típusai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4488" y="2348880"/>
            <a:ext cx="4376738" cy="639762"/>
          </a:xfrm>
        </p:spPr>
        <p:txBody>
          <a:bodyPr/>
          <a:lstStyle/>
          <a:p>
            <a:r>
              <a:rPr lang="hu-HU" dirty="0" smtClean="0"/>
              <a:t>Írott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880992" y="2348880"/>
            <a:ext cx="4378325" cy="639762"/>
          </a:xfrm>
        </p:spPr>
        <p:txBody>
          <a:bodyPr/>
          <a:lstStyle/>
          <a:p>
            <a:r>
              <a:rPr lang="hu-HU" dirty="0" smtClean="0"/>
              <a:t>Elektronikus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16496" y="3140968"/>
            <a:ext cx="4376738" cy="395128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Napilapok</a:t>
            </a:r>
          </a:p>
          <a:p>
            <a:pPr>
              <a:buNone/>
            </a:pPr>
            <a:r>
              <a:rPr lang="hu-HU" dirty="0" smtClean="0"/>
              <a:t>Hetilapok </a:t>
            </a:r>
          </a:p>
          <a:p>
            <a:pPr>
              <a:buNone/>
            </a:pPr>
            <a:r>
              <a:rPr lang="hu-HU" dirty="0" smtClean="0"/>
              <a:t>Havilapok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953000" y="3068960"/>
            <a:ext cx="4378325" cy="395128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Rádió</a:t>
            </a:r>
          </a:p>
          <a:p>
            <a:pPr>
              <a:buNone/>
            </a:pPr>
            <a:r>
              <a:rPr lang="hu-HU" dirty="0" smtClean="0"/>
              <a:t>Tv</a:t>
            </a:r>
          </a:p>
          <a:p>
            <a:pPr>
              <a:buNone/>
            </a:pPr>
            <a:r>
              <a:rPr lang="hu-HU" dirty="0" smtClean="0"/>
              <a:t>Internet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DD30-0FCF-4F54-B837-2366C31F0C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RÁDIÓ TÍPUSOK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4488" y="1340768"/>
            <a:ext cx="4376870" cy="762000"/>
          </a:xfrm>
        </p:spPr>
        <p:txBody>
          <a:bodyPr/>
          <a:lstStyle/>
          <a:p>
            <a:r>
              <a:rPr lang="hu-HU" dirty="0" smtClean="0"/>
              <a:t>KÖZSZOLGÁLATI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5025008" y="1340768"/>
            <a:ext cx="4378590" cy="762000"/>
          </a:xfrm>
        </p:spPr>
        <p:txBody>
          <a:bodyPr/>
          <a:lstStyle/>
          <a:p>
            <a:r>
              <a:rPr lang="hu-HU" dirty="0" smtClean="0"/>
              <a:t>KERESKEDELMI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344488" y="2204864"/>
            <a:ext cx="4383666" cy="2920809"/>
          </a:xfrm>
        </p:spPr>
        <p:txBody>
          <a:bodyPr/>
          <a:lstStyle/>
          <a:p>
            <a:r>
              <a:rPr lang="hu-HU" dirty="0" smtClean="0"/>
              <a:t>állami finanszírozású</a:t>
            </a:r>
          </a:p>
          <a:p>
            <a:r>
              <a:rPr lang="hu-HU" dirty="0" smtClean="0"/>
              <a:t>tájékoztatás</a:t>
            </a:r>
          </a:p>
          <a:p>
            <a:r>
              <a:rPr lang="hu-HU" dirty="0" smtClean="0"/>
              <a:t>oktatás </a:t>
            </a:r>
          </a:p>
          <a:p>
            <a:r>
              <a:rPr lang="hu-HU" dirty="0" smtClean="0"/>
              <a:t>kulturális értékek közvetítése</a:t>
            </a:r>
          </a:p>
          <a:p>
            <a:r>
              <a:rPr lang="hu-HU" dirty="0" smtClean="0"/>
              <a:t>Kossuth -, Bartók -,Petőfi Rádió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25008" y="2420888"/>
            <a:ext cx="4385693" cy="2560769"/>
          </a:xfrm>
        </p:spPr>
        <p:txBody>
          <a:bodyPr/>
          <a:lstStyle/>
          <a:p>
            <a:r>
              <a:rPr lang="hu-HU" dirty="0" smtClean="0"/>
              <a:t>önfenntartó</a:t>
            </a:r>
          </a:p>
          <a:p>
            <a:r>
              <a:rPr lang="hu-HU" dirty="0" smtClean="0"/>
              <a:t>profitszerzés</a:t>
            </a:r>
          </a:p>
          <a:p>
            <a:r>
              <a:rPr lang="hu-HU" dirty="0" smtClean="0"/>
              <a:t>szórakoztatás</a:t>
            </a:r>
          </a:p>
          <a:p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Fm</a:t>
            </a:r>
            <a:r>
              <a:rPr lang="hu-HU" dirty="0" smtClean="0"/>
              <a:t> (országos) </a:t>
            </a:r>
          </a:p>
          <a:p>
            <a:r>
              <a:rPr lang="hu-HU" dirty="0" smtClean="0"/>
              <a:t>99,4 Sunshine </a:t>
            </a:r>
            <a:r>
              <a:rPr lang="hu-HU" dirty="0" err="1" smtClean="0"/>
              <a:t>Fm</a:t>
            </a:r>
            <a:r>
              <a:rPr lang="hu-HU" dirty="0" smtClean="0"/>
              <a:t> (helyi)</a:t>
            </a:r>
          </a:p>
          <a:p>
            <a:r>
              <a:rPr lang="hu-HU" dirty="0" err="1" smtClean="0"/>
              <a:t>JustMusic.fm</a:t>
            </a:r>
            <a:r>
              <a:rPr lang="hu-HU" dirty="0" smtClean="0"/>
              <a:t> (web rádió)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DD30-0FCF-4F54-B837-2366C31F0C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 számának helye 3"/>
          <p:cNvSpPr txBox="1">
            <a:spLocks noGrp="1"/>
          </p:cNvSpPr>
          <p:nvPr/>
        </p:nvSpPr>
        <p:spPr bwMode="auto">
          <a:xfrm>
            <a:off x="9448800" y="1143000"/>
            <a:ext cx="457200" cy="304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6000" tIns="180000" rIns="36000" bIns="36000" anchor="b" anchorCtr="1"/>
          <a:lstStyle/>
          <a:p>
            <a:pPr algn="r" eaLnBrk="1" hangingPunct="1"/>
            <a:fld id="{CE2BF1CD-B626-45C1-A5D7-AC3360DB7DFE}" type="slidenum">
              <a:rPr lang="en-US" sz="1200" b="1">
                <a:solidFill>
                  <a:schemeClr val="bg1"/>
                </a:solidFill>
              </a:rPr>
              <a:pPr algn="r" eaLnBrk="1" hangingPunct="1"/>
              <a:t>4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" y="1295400"/>
            <a:ext cx="9004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hu-HU" sz="2200"/>
              <a:t>A rádió szerepe</a:t>
            </a:r>
            <a:endParaRPr lang="en-US" sz="2200"/>
          </a:p>
        </p:txBody>
      </p:sp>
      <p:sp>
        <p:nvSpPr>
          <p:cNvPr id="28675" name="Line 59"/>
          <p:cNvSpPr>
            <a:spLocks noChangeShapeType="1"/>
          </p:cNvSpPr>
          <p:nvPr/>
        </p:nvSpPr>
        <p:spPr bwMode="auto">
          <a:xfrm>
            <a:off x="0" y="1989138"/>
            <a:ext cx="7569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aphicFrame>
        <p:nvGraphicFramePr>
          <p:cNvPr id="28676" name="Object 79"/>
          <p:cNvGraphicFramePr>
            <a:graphicFrameLocks noChangeAspect="1"/>
          </p:cNvGraphicFramePr>
          <p:nvPr/>
        </p:nvGraphicFramePr>
        <p:xfrm>
          <a:off x="0" y="3121025"/>
          <a:ext cx="5094288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iagram" r:id="rId3" imgW="3514860" imgH="1952535" progId="MSGraph.Chart.8">
                  <p:embed followColorScheme="full"/>
                </p:oleObj>
              </mc:Choice>
              <mc:Fallback>
                <p:oleObj name="Diagram" r:id="rId3" imgW="3514860" imgH="1952535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1025"/>
                        <a:ext cx="5094288" cy="2828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80"/>
          <p:cNvSpPr txBox="1">
            <a:spLocks noChangeArrowheads="1"/>
          </p:cNvSpPr>
          <p:nvPr/>
        </p:nvSpPr>
        <p:spPr bwMode="auto">
          <a:xfrm>
            <a:off x="200025" y="3068638"/>
            <a:ext cx="33035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A médiumot naponta fogyasztók aránya</a:t>
            </a:r>
          </a:p>
        </p:txBody>
      </p:sp>
      <p:sp>
        <p:nvSpPr>
          <p:cNvPr id="28678" name="Text Box 81"/>
          <p:cNvSpPr txBox="1">
            <a:spLocks noChangeArrowheads="1"/>
          </p:cNvSpPr>
          <p:nvPr/>
        </p:nvSpPr>
        <p:spPr bwMode="auto">
          <a:xfrm>
            <a:off x="200025" y="2060575"/>
            <a:ext cx="4681538" cy="1171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hu-HU" b="1" i="1" dirty="0" smtClean="0"/>
              <a:t>Vizsgálatokból kiderül, hogy az emberek kétharmada napi </a:t>
            </a:r>
            <a:r>
              <a:rPr lang="hu-HU" b="1" i="1" dirty="0"/>
              <a:t>rendszerességgel hallgat </a:t>
            </a:r>
            <a:r>
              <a:rPr lang="hu-HU" b="1" i="1" dirty="0" smtClean="0"/>
              <a:t>rádiót és előszeretettel választja a helyi adókat </a:t>
            </a:r>
            <a:r>
              <a:rPr lang="hu-HU" b="1" i="1" dirty="0"/>
              <a:t>ezzel az internetet és a napilapokat megelőzve a  második a médiumok rangsorában.</a:t>
            </a:r>
          </a:p>
        </p:txBody>
      </p:sp>
      <p:graphicFrame>
        <p:nvGraphicFramePr>
          <p:cNvPr id="28679" name="Object 82"/>
          <p:cNvGraphicFramePr>
            <a:graphicFrameLocks noChangeAspect="1"/>
          </p:cNvGraphicFramePr>
          <p:nvPr/>
        </p:nvGraphicFramePr>
        <p:xfrm>
          <a:off x="4949825" y="3314700"/>
          <a:ext cx="4846638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Diagram" r:id="rId5" imgW="4819770" imgH="3619590" progId="MSGraph.Chart.8">
                  <p:embed followColorScheme="full"/>
                </p:oleObj>
              </mc:Choice>
              <mc:Fallback>
                <p:oleObj name="Diagram" r:id="rId5" imgW="4819770" imgH="3619590" progId="MSGraph.Chart.8">
                  <p:embed followColorScheme="full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3314700"/>
                        <a:ext cx="4846638" cy="3643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3"/>
          <p:cNvSpPr txBox="1">
            <a:spLocks noChangeArrowheads="1"/>
          </p:cNvSpPr>
          <p:nvPr/>
        </p:nvSpPr>
        <p:spPr bwMode="auto">
          <a:xfrm>
            <a:off x="5237163" y="3068638"/>
            <a:ext cx="26304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Rádióra jellemző tulajdonságok</a:t>
            </a:r>
          </a:p>
        </p:txBody>
      </p:sp>
      <p:sp>
        <p:nvSpPr>
          <p:cNvPr id="28681" name="Text Box 84"/>
          <p:cNvSpPr txBox="1">
            <a:spLocks noChangeArrowheads="1"/>
          </p:cNvSpPr>
          <p:nvPr/>
        </p:nvSpPr>
        <p:spPr bwMode="auto">
          <a:xfrm>
            <a:off x="5168900" y="2266950"/>
            <a:ext cx="4681538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hu-HU" b="1" i="1" dirty="0"/>
              <a:t>A rádióhallgatás során az emberek elsősorban nem információkat várnak, hanem a szórakozást, kikapcsolódást keresik.</a:t>
            </a:r>
          </a:p>
        </p:txBody>
      </p:sp>
      <p:pic>
        <p:nvPicPr>
          <p:cNvPr id="12" name="Picture 11" descr="vizszinteslogo_feket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48680"/>
            <a:ext cx="3456384" cy="679035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200025" y="2060575"/>
            <a:ext cx="5545138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hu-HU" b="1" i="1"/>
              <a:t>A vizsgált népesség 60%-a gyakran tájékozódik helyi, városi témákról. Csupán 5%-ot nem érdeklik a lokális tartalmak. A legkeresettebb témák a helyi közlekedés, kulturális események és sport.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5102225" y="2781300"/>
          <a:ext cx="4803775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Diagram" r:id="rId3" imgW="4781430" imgH="3619590" progId="MSGraph.Chart.8">
                  <p:embed followColorScheme="full"/>
                </p:oleObj>
              </mc:Choice>
              <mc:Fallback>
                <p:oleObj name="Diagram" r:id="rId3" imgW="4781430" imgH="3619590" progId="MSGraph.Chart.8">
                  <p:embed followColorScheme="full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2781300"/>
                        <a:ext cx="4803775" cy="3641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699" name="Group 6"/>
          <p:cNvGrpSpPr>
            <a:grpSpLocks/>
          </p:cNvGrpSpPr>
          <p:nvPr/>
        </p:nvGrpSpPr>
        <p:grpSpPr bwMode="auto">
          <a:xfrm>
            <a:off x="776288" y="2852738"/>
            <a:ext cx="4633912" cy="4752975"/>
            <a:chOff x="1247" y="799"/>
            <a:chExt cx="2631" cy="2884"/>
          </a:xfrm>
        </p:grpSpPr>
        <p:pic>
          <p:nvPicPr>
            <p:cNvPr id="29704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1772" y="2748"/>
              <a:ext cx="153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9705" name="Object 8"/>
            <p:cNvGraphicFramePr>
              <a:graphicFrameLocks noChangeAspect="1"/>
            </p:cNvGraphicFramePr>
            <p:nvPr/>
          </p:nvGraphicFramePr>
          <p:xfrm>
            <a:off x="1247" y="799"/>
            <a:ext cx="2631" cy="2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" name="Diagram" r:id="rId6" imgW="4391010" imgH="4791165" progId="MSGraph.Chart.8">
                    <p:embed followColorScheme="full"/>
                  </p:oleObj>
                </mc:Choice>
                <mc:Fallback>
                  <p:oleObj name="Diagram" r:id="rId6" imgW="4391010" imgH="4791165" progId="MSGraph.Chart.8">
                    <p:embed followColorScheme="full"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799"/>
                          <a:ext cx="2631" cy="28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6" name="Oval 9"/>
            <p:cNvSpPr>
              <a:spLocks noChangeArrowheads="1"/>
            </p:cNvSpPr>
            <p:nvPr/>
          </p:nvSpPr>
          <p:spPr bwMode="gray">
            <a:xfrm>
              <a:off x="1774" y="1383"/>
              <a:ext cx="1549" cy="1548"/>
            </a:xfrm>
            <a:prstGeom prst="ellipse">
              <a:avLst/>
            </a:prstGeom>
            <a:noFill/>
            <a:ln w="7620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29707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2111" y="1432"/>
              <a:ext cx="859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52400" y="1295400"/>
            <a:ext cx="9004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1" hangingPunct="1"/>
            <a:r>
              <a:rPr lang="hu-HU" sz="2200"/>
              <a:t>A helyi információkra irányuló figyelem</a:t>
            </a:r>
            <a:endParaRPr lang="en-US" sz="2200"/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228600" y="3068638"/>
            <a:ext cx="4219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Helyi, városi ügyekről való tájékozódás gyakorisága</a:t>
            </a:r>
          </a:p>
        </p:txBody>
      </p:sp>
      <p:sp>
        <p:nvSpPr>
          <p:cNvPr id="29702" name="Text Box 16"/>
          <p:cNvSpPr txBox="1">
            <a:spLocks noChangeArrowheads="1"/>
          </p:cNvSpPr>
          <p:nvPr/>
        </p:nvSpPr>
        <p:spPr bwMode="auto">
          <a:xfrm>
            <a:off x="4953000" y="2708275"/>
            <a:ext cx="4679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hu-HU"/>
              <a:t>Azok aránya, akik gyakran tájékozódnak az adott témáról</a:t>
            </a:r>
          </a:p>
        </p:txBody>
      </p:sp>
      <p:pic>
        <p:nvPicPr>
          <p:cNvPr id="13" name="Picture 12" descr="vizszinteslogo_feket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48680"/>
            <a:ext cx="3888432" cy="679035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:\Sali\Sali\Prezibe\DSC_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116632"/>
            <a:ext cx="8532950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18D3-FD53-4724-B955-0AE70C4112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6496" y="2924944"/>
            <a:ext cx="90043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SUNSHINE RÁDIÓ BEMUTATÁSA, FELÉPÍTÉSE</a:t>
            </a:r>
            <a:endParaRPr lang="hu-HU" b="1" dirty="0"/>
          </a:p>
        </p:txBody>
      </p:sp>
      <p:pic>
        <p:nvPicPr>
          <p:cNvPr id="4" name="Picture 11" descr="vizszinteslogo_feke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48680"/>
            <a:ext cx="3456384" cy="679035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3259138" cy="1162050"/>
          </a:xfrm>
        </p:spPr>
        <p:txBody>
          <a:bodyPr/>
          <a:lstStyle/>
          <a:p>
            <a:r>
              <a:rPr lang="hu-HU" dirty="0" smtClean="0"/>
              <a:t>Történeti áttekintés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>
          <a:xfrm>
            <a:off x="416496" y="1700808"/>
            <a:ext cx="3259138" cy="46910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sz="2000" dirty="0" smtClean="0"/>
              <a:t>2006 október végétől sugároz Nyíregyháza és 30km-esvételkörzetében.</a:t>
            </a:r>
          </a:p>
          <a:p>
            <a:pPr algn="l"/>
            <a:r>
              <a:rPr lang="hu-HU" sz="2000" dirty="0" smtClean="0"/>
              <a:t>A rádiónak 20 állandó és több külső munkatársa van. Az elmúlt 7 évben piacvezető státuszt vívott ki magának a médium. Rendszeresen tájékoztatjuk hallgatóinkat a város és a megye eseményeiről.</a:t>
            </a:r>
          </a:p>
          <a:p>
            <a:pPr algn="l"/>
            <a:r>
              <a:rPr lang="hu-HU" sz="2000" dirty="0" smtClean="0"/>
              <a:t>Mi magunk is támogatunk és szervezünk is különböző rendezvényeket.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32920" y="692696"/>
            <a:ext cx="4860788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 rádió felépítése:</a:t>
            </a:r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sz="2400" dirty="0" smtClean="0"/>
              <a:t>MARKETING - ÉRTÉKESÍTÉS</a:t>
            </a:r>
          </a:p>
          <a:p>
            <a:pPr algn="ctr">
              <a:buNone/>
            </a:pPr>
            <a:r>
              <a:rPr lang="hu-HU" sz="2400" dirty="0" smtClean="0"/>
              <a:t>SZERKESZTŐSÉG</a:t>
            </a:r>
          </a:p>
          <a:p>
            <a:pPr algn="ctr">
              <a:buNone/>
            </a:pPr>
            <a:r>
              <a:rPr lang="hu-HU" sz="2400" dirty="0" smtClean="0"/>
              <a:t>MŰSOR</a:t>
            </a:r>
          </a:p>
          <a:p>
            <a:pPr algn="ctr">
              <a:buNone/>
            </a:pPr>
            <a:r>
              <a:rPr lang="hu-HU" sz="2400" dirty="0" smtClean="0"/>
              <a:t>HÍRSZERKESZTÉS</a:t>
            </a:r>
          </a:p>
          <a:p>
            <a:pPr algn="ctr">
              <a:buNone/>
            </a:pPr>
            <a:r>
              <a:rPr lang="hu-HU" sz="2400" dirty="0" smtClean="0"/>
              <a:t>GYÁRTÁS</a:t>
            </a:r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3DB-F6C9-47C8-89A9-ADE00AAA4C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472" y="1124744"/>
            <a:ext cx="8105257" cy="457200"/>
          </a:xfrm>
        </p:spPr>
        <p:txBody>
          <a:bodyPr/>
          <a:lstStyle/>
          <a:p>
            <a:pPr algn="l"/>
            <a:r>
              <a:rPr lang="hu-HU" dirty="0" smtClean="0"/>
              <a:t>MARKETING 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>
          <a:xfrm>
            <a:off x="128464" y="2348880"/>
            <a:ext cx="6192688" cy="37444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dirty="0" smtClean="0"/>
              <a:t>Feladata:</a:t>
            </a:r>
          </a:p>
          <a:p>
            <a:pPr algn="l"/>
            <a:endParaRPr lang="hu-HU" dirty="0" smtClean="0"/>
          </a:p>
          <a:p>
            <a:pPr algn="l"/>
            <a:r>
              <a:rPr lang="hu-HU" dirty="0" smtClean="0"/>
              <a:t>- A rádió műsor- és reklámidejének az értékesítése.</a:t>
            </a:r>
          </a:p>
          <a:p>
            <a:pPr algn="l"/>
            <a:r>
              <a:rPr lang="hu-HU" dirty="0" smtClean="0"/>
              <a:t>- Promóciók szervezése</a:t>
            </a:r>
          </a:p>
          <a:p>
            <a:pPr algn="l"/>
            <a:r>
              <a:rPr lang="hu-HU" dirty="0" smtClean="0"/>
              <a:t>- Ügyfelekkel való kapcsolattartás, új lehetséges hirdetők felkutatása.</a:t>
            </a:r>
          </a:p>
          <a:p>
            <a:pPr algn="l"/>
            <a:r>
              <a:rPr lang="hu-HU" dirty="0" smtClean="0"/>
              <a:t> - Piackutatás</a:t>
            </a:r>
          </a:p>
          <a:p>
            <a:pPr algn="l"/>
            <a:endParaRPr lang="hu-HU" dirty="0" smtClean="0"/>
          </a:p>
          <a:p>
            <a:pPr algn="l"/>
            <a:r>
              <a:rPr lang="hu-HU" dirty="0" smtClean="0"/>
              <a:t>Szükséges képességek:</a:t>
            </a:r>
          </a:p>
          <a:p>
            <a:pPr algn="l">
              <a:buFontTx/>
              <a:buChar char="-"/>
            </a:pPr>
            <a:r>
              <a:rPr lang="hu-HU" dirty="0" smtClean="0"/>
              <a:t>Jó kommunikációs és szervező készség</a:t>
            </a:r>
          </a:p>
          <a:p>
            <a:pPr algn="l">
              <a:buFontTx/>
              <a:buChar char="-"/>
            </a:pPr>
            <a:r>
              <a:rPr lang="hu-HU" dirty="0" smtClean="0"/>
              <a:t>Gazdasági alapismertek</a:t>
            </a:r>
          </a:p>
          <a:p>
            <a:pPr algn="l">
              <a:buFontTx/>
              <a:buChar char="-"/>
            </a:pPr>
            <a:r>
              <a:rPr lang="hu-HU" dirty="0" smtClean="0"/>
              <a:t>Jó problémamegoldó készség</a:t>
            </a:r>
          </a:p>
          <a:p>
            <a:pPr algn="l"/>
            <a:endParaRPr lang="hu-HU" dirty="0" smtClean="0"/>
          </a:p>
          <a:p>
            <a:pPr algn="l"/>
            <a:r>
              <a:rPr lang="hu-HU" dirty="0" smtClean="0"/>
              <a:t>Iskolák- végzettségek:</a:t>
            </a:r>
          </a:p>
          <a:p>
            <a:pPr algn="l"/>
            <a:r>
              <a:rPr lang="hu-HU" dirty="0" smtClean="0"/>
              <a:t> - Kereskedelmi szakközépiskola</a:t>
            </a:r>
          </a:p>
          <a:p>
            <a:pPr algn="l"/>
            <a:r>
              <a:rPr lang="hu-HU" dirty="0" smtClean="0"/>
              <a:t> - Kommunikáció és médiatudomány – főiskola, egyetem </a:t>
            </a:r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3DB-F6C9-47C8-89A9-ADE00AAA4CF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7586" name="Picture 2" descr="K:\Sali\Sali\Prezibe\Bevállal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152" y="188640"/>
            <a:ext cx="3371419" cy="2232248"/>
          </a:xfrm>
          <a:prstGeom prst="rect">
            <a:avLst/>
          </a:prstGeom>
          <a:noFill/>
        </p:spPr>
      </p:pic>
      <p:pic>
        <p:nvPicPr>
          <p:cNvPr id="67587" name="Picture 3" descr="K:\Sali\Sali\Prezibe\DSC_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152" y="2780928"/>
            <a:ext cx="3348373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15040</TotalTime>
  <Words>467</Words>
  <Application>Microsoft Office PowerPoint</Application>
  <PresentationFormat>A4 (210x297 mm)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Sétatér</vt:lpstr>
      <vt:lpstr>Diagram</vt:lpstr>
      <vt:lpstr>PowerPoint bemutató</vt:lpstr>
      <vt:lpstr>Média típusai</vt:lpstr>
      <vt:lpstr>RÁDIÓ TÍPUSOK</vt:lpstr>
      <vt:lpstr>PowerPoint bemutató</vt:lpstr>
      <vt:lpstr>PowerPoint bemutató</vt:lpstr>
      <vt:lpstr>PowerPoint bemutató</vt:lpstr>
      <vt:lpstr>A SUNSHINE RÁDIÓ BEMUTATÁSA, FELÉPÍTÉSE</vt:lpstr>
      <vt:lpstr>Történeti áttekintés</vt:lpstr>
      <vt:lpstr>MARKETING </vt:lpstr>
      <vt:lpstr>MŰSOR - MŰSORVEZETŐK</vt:lpstr>
      <vt:lpstr>HÍRSZERKESZTŐK - RIPORTEREK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Scheufele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Beate Scheufele</dc:creator>
  <cp:lastModifiedBy>Melinda</cp:lastModifiedBy>
  <cp:revision>1262</cp:revision>
  <cp:lastPrinted>2007-10-15T11:20:34Z</cp:lastPrinted>
  <dcterms:created xsi:type="dcterms:W3CDTF">2002-04-13T08:16:58Z</dcterms:created>
  <dcterms:modified xsi:type="dcterms:W3CDTF">2014-12-21T12:38:42Z</dcterms:modified>
</cp:coreProperties>
</file>